
<file path=[Content_Types].xml><?xml version="1.0" encoding="utf-8"?>
<Types xmlns="http://schemas.openxmlformats.org/package/2006/content-types">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AF463A-BC7C-46EE-9F1E-7F377CCA4891}" type="datetimeFigureOut">
              <a:rPr lang="en-US" smtClean="0"/>
              <a:pPr/>
              <a:t>10/8/2024</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EAF463A-BC7C-46EE-9F1E-7F377CCA4891}" type="datetimeFigureOut">
              <a:rPr lang="en-US" smtClean="0"/>
              <a:pPr/>
              <a:t>10/8/2024</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AF463A-BC7C-46EE-9F1E-7F377CCA4891}" type="datetimeFigureOut">
              <a:rPr lang="en-US" smtClean="0"/>
              <a:pPr/>
              <a:t>10/8/2024</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EAF463A-BC7C-46EE-9F1E-7F377CCA4891}" type="datetimeFigureOut">
              <a:rPr lang="en-US" smtClean="0"/>
              <a:pPr/>
              <a:t>10/8/2024</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EAF463A-BC7C-46EE-9F1E-7F377CCA4891}" type="datetimeFigureOut">
              <a:rPr lang="en-US" smtClean="0"/>
              <a:pPr/>
              <a:t>10/8/2024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AF463A-BC7C-46EE-9F1E-7F377CCA4891}" type="datetimeFigureOut">
              <a:rPr lang="en-US" smtClean="0"/>
              <a:pPr/>
              <a:t>10/8/2024</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life4health.ru/wp-content/uploads/2014/07/Barernyj-beg.-Opredelenie-pravila-tehnika_002_L-obraznyj-barer.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600" y="228600"/>
            <a:ext cx="6795868" cy="1877568"/>
          </a:xfrm>
        </p:spPr>
        <p:txBody>
          <a:bodyPr/>
          <a:lstStyle/>
          <a:p>
            <a:r>
              <a:rPr lang="ru-RU" sz="5400" dirty="0" smtClean="0"/>
              <a:t>Барьерный бег</a:t>
            </a:r>
            <a:endParaRPr lang="ru-RU" sz="5400" dirty="0"/>
          </a:p>
        </p:txBody>
      </p:sp>
      <p:sp>
        <p:nvSpPr>
          <p:cNvPr id="4" name="Подзаголовок 3"/>
          <p:cNvSpPr>
            <a:spLocks noGrp="1"/>
          </p:cNvSpPr>
          <p:nvPr>
            <p:ph type="subTitle" idx="1"/>
          </p:nvPr>
        </p:nvSpPr>
        <p:spPr/>
        <p:txBody>
          <a:bodyPr/>
          <a:lstStyle/>
          <a:p>
            <a:r>
              <a:rPr lang="ru-RU" dirty="0" smtClean="0"/>
              <a:t>Ильинов Владислав Николаевич</a:t>
            </a:r>
            <a:endParaRPr lang="ru-RU"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7239000" cy="762000"/>
          </a:xfrm>
        </p:spPr>
        <p:txBody>
          <a:bodyPr>
            <a:normAutofit/>
          </a:bodyPr>
          <a:lstStyle/>
          <a:p>
            <a:r>
              <a:rPr lang="ru-RU" sz="2800" dirty="0" smtClean="0"/>
              <a:t>Таблица №3. Преодоление барьера</a:t>
            </a:r>
            <a:endParaRPr lang="ru-RU" sz="2800" dirty="0"/>
          </a:p>
        </p:txBody>
      </p:sp>
      <p:graphicFrame>
        <p:nvGraphicFramePr>
          <p:cNvPr id="4" name="Содержимое 3"/>
          <p:cNvGraphicFramePr>
            <a:graphicFrameLocks noGrp="1"/>
          </p:cNvGraphicFramePr>
          <p:nvPr>
            <p:ph idx="1"/>
          </p:nvPr>
        </p:nvGraphicFramePr>
        <p:xfrm>
          <a:off x="304800" y="1219201"/>
          <a:ext cx="7467600" cy="541020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1638300">
                <a:tc>
                  <a:txBody>
                    <a:bodyPr/>
                    <a:lstStyle/>
                    <a:p>
                      <a:r>
                        <a:rPr kumimoji="0" lang="ru-RU" b="1" i="0" kern="1200" dirty="0" smtClean="0">
                          <a:solidFill>
                            <a:schemeClr val="lt1"/>
                          </a:solidFill>
                          <a:latin typeface="+mn-lt"/>
                          <a:ea typeface="+mn-ea"/>
                          <a:cs typeface="+mn-cs"/>
                        </a:rPr>
                        <a:t>Барьерный шаг</a:t>
                      </a:r>
                      <a:endParaRPr lang="ru-RU" dirty="0"/>
                    </a:p>
                  </a:txBody>
                  <a:tcPr/>
                </a:tc>
                <a:tc>
                  <a:txBody>
                    <a:bodyPr/>
                    <a:lstStyle/>
                    <a:p>
                      <a:r>
                        <a:rPr kumimoji="0" lang="ru-RU" b="1" i="0" kern="1200" dirty="0" smtClean="0">
                          <a:solidFill>
                            <a:schemeClr val="lt1"/>
                          </a:solidFill>
                          <a:latin typeface="+mn-lt"/>
                          <a:ea typeface="+mn-ea"/>
                          <a:cs typeface="+mn-cs"/>
                        </a:rPr>
                        <a:t>Размер шага, м</a:t>
                      </a:r>
                      <a:endParaRPr lang="ru-RU" dirty="0"/>
                    </a:p>
                  </a:txBody>
                  <a:tcPr/>
                </a:tc>
                <a:tc>
                  <a:txBody>
                    <a:bodyPr/>
                    <a:lstStyle/>
                    <a:p>
                      <a:r>
                        <a:rPr kumimoji="0" lang="ru-RU" b="1" i="0" kern="1200" dirty="0" smtClean="0">
                          <a:solidFill>
                            <a:schemeClr val="lt1"/>
                          </a:solidFill>
                          <a:latin typeface="+mn-lt"/>
                          <a:ea typeface="+mn-ea"/>
                          <a:cs typeface="+mn-cs"/>
                        </a:rPr>
                        <a:t>До барьера, м</a:t>
                      </a:r>
                      <a:endParaRPr lang="ru-RU" dirty="0"/>
                    </a:p>
                  </a:txBody>
                  <a:tcPr/>
                </a:tc>
                <a:tc>
                  <a:txBody>
                    <a:bodyPr/>
                    <a:lstStyle/>
                    <a:p>
                      <a:r>
                        <a:rPr kumimoji="0" lang="ru-RU" b="1" i="0" kern="1200" dirty="0" smtClean="0">
                          <a:solidFill>
                            <a:schemeClr val="lt1"/>
                          </a:solidFill>
                          <a:latin typeface="+mn-lt"/>
                          <a:ea typeface="+mn-ea"/>
                          <a:cs typeface="+mn-cs"/>
                        </a:rPr>
                        <a:t>После барьера, м</a:t>
                      </a:r>
                      <a:endParaRPr lang="ru-RU" dirty="0"/>
                    </a:p>
                  </a:txBody>
                  <a:tcPr/>
                </a:tc>
                <a:tc>
                  <a:txBody>
                    <a:bodyPr/>
                    <a:lstStyle/>
                    <a:p>
                      <a:r>
                        <a:rPr kumimoji="0" lang="ru-RU" b="1" i="0" kern="1200" dirty="0" smtClean="0">
                          <a:solidFill>
                            <a:schemeClr val="lt1"/>
                          </a:solidFill>
                          <a:latin typeface="+mn-lt"/>
                          <a:ea typeface="+mn-ea"/>
                          <a:cs typeface="+mn-cs"/>
                        </a:rPr>
                        <a:t>% до барьера</a:t>
                      </a:r>
                      <a:endParaRPr lang="ru-RU" dirty="0"/>
                    </a:p>
                  </a:txBody>
                  <a:tcPr/>
                </a:tc>
                <a:tc>
                  <a:txBody>
                    <a:bodyPr/>
                    <a:lstStyle/>
                    <a:p>
                      <a:r>
                        <a:rPr kumimoji="0" lang="ru-RU" b="1" i="0" kern="1200" dirty="0" smtClean="0">
                          <a:solidFill>
                            <a:schemeClr val="lt1"/>
                          </a:solidFill>
                          <a:latin typeface="+mn-lt"/>
                          <a:ea typeface="+mn-ea"/>
                          <a:cs typeface="+mn-cs"/>
                        </a:rPr>
                        <a:t>% после барьера</a:t>
                      </a:r>
                      <a:endParaRPr lang="ru-RU" dirty="0"/>
                    </a:p>
                  </a:txBody>
                  <a:tcPr/>
                </a:tc>
              </a:tr>
              <a:tr h="1257300">
                <a:tc>
                  <a:txBody>
                    <a:bodyPr/>
                    <a:lstStyle/>
                    <a:p>
                      <a:r>
                        <a:rPr kumimoji="0" lang="ru-RU" b="0" i="0" kern="1200" dirty="0" smtClean="0">
                          <a:solidFill>
                            <a:schemeClr val="dk1"/>
                          </a:solidFill>
                          <a:latin typeface="+mn-lt"/>
                          <a:ea typeface="+mn-ea"/>
                          <a:cs typeface="+mn-cs"/>
                        </a:rPr>
                        <a:t>Элитный</a:t>
                      </a:r>
                      <a:endParaRPr lang="ru-RU" dirty="0"/>
                    </a:p>
                  </a:txBody>
                  <a:tcPr/>
                </a:tc>
                <a:tc>
                  <a:txBody>
                    <a:bodyPr/>
                    <a:lstStyle/>
                    <a:p>
                      <a:pPr algn="l" fontAlgn="t"/>
                      <a:r>
                        <a:rPr lang="ru-RU" b="0"/>
                        <a:t>3,50</a:t>
                      </a:r>
                    </a:p>
                  </a:txBody>
                  <a:tcPr marL="60960" marR="60960" marT="60960" marB="60960"/>
                </a:tc>
                <a:tc>
                  <a:txBody>
                    <a:bodyPr/>
                    <a:lstStyle/>
                    <a:p>
                      <a:pPr algn="l" fontAlgn="t"/>
                      <a:r>
                        <a:rPr lang="ru-RU" b="0"/>
                        <a:t>2,22</a:t>
                      </a:r>
                    </a:p>
                  </a:txBody>
                  <a:tcPr marL="60960" marR="60960" marT="60960" marB="60960"/>
                </a:tc>
                <a:tc>
                  <a:txBody>
                    <a:bodyPr/>
                    <a:lstStyle/>
                    <a:p>
                      <a:pPr algn="l" fontAlgn="t"/>
                      <a:r>
                        <a:rPr lang="ru-RU" b="0"/>
                        <a:t>1,28</a:t>
                      </a:r>
                    </a:p>
                  </a:txBody>
                  <a:tcPr marL="60960" marR="60960" marT="60960" marB="60960"/>
                </a:tc>
                <a:tc>
                  <a:txBody>
                    <a:bodyPr/>
                    <a:lstStyle/>
                    <a:p>
                      <a:pPr algn="l" fontAlgn="t"/>
                      <a:r>
                        <a:rPr lang="ru-RU" b="0"/>
                        <a:t>63,5%</a:t>
                      </a:r>
                    </a:p>
                  </a:txBody>
                  <a:tcPr marL="60960" marR="60960" marT="60960" marB="60960"/>
                </a:tc>
                <a:tc>
                  <a:txBody>
                    <a:bodyPr/>
                    <a:lstStyle/>
                    <a:p>
                      <a:pPr algn="l" fontAlgn="t"/>
                      <a:r>
                        <a:rPr lang="ru-RU" b="0" dirty="0"/>
                        <a:t>36,5%</a:t>
                      </a:r>
                    </a:p>
                  </a:txBody>
                  <a:tcPr marL="60960" marR="60960" marT="60960" marB="60960"/>
                </a:tc>
              </a:tr>
              <a:tr h="1257300">
                <a:tc>
                  <a:txBody>
                    <a:bodyPr/>
                    <a:lstStyle/>
                    <a:p>
                      <a:pPr algn="l" fontAlgn="t"/>
                      <a:r>
                        <a:rPr lang="ru-RU" b="0"/>
                        <a:t>Средний</a:t>
                      </a:r>
                    </a:p>
                  </a:txBody>
                  <a:tcPr marL="60960" marR="60960" marT="60960" marB="60960"/>
                </a:tc>
                <a:tc>
                  <a:txBody>
                    <a:bodyPr/>
                    <a:lstStyle/>
                    <a:p>
                      <a:pPr algn="l" fontAlgn="t"/>
                      <a:r>
                        <a:rPr lang="ru-RU" b="0"/>
                        <a:t>4,02</a:t>
                      </a:r>
                    </a:p>
                  </a:txBody>
                  <a:tcPr marL="60960" marR="60960" marT="60960" marB="60960"/>
                </a:tc>
                <a:tc>
                  <a:txBody>
                    <a:bodyPr/>
                    <a:lstStyle/>
                    <a:p>
                      <a:pPr algn="l" fontAlgn="t"/>
                      <a:r>
                        <a:rPr lang="ru-RU" b="0"/>
                        <a:t>2,44</a:t>
                      </a:r>
                    </a:p>
                  </a:txBody>
                  <a:tcPr marL="60960" marR="60960" marT="60960" marB="60960"/>
                </a:tc>
                <a:tc>
                  <a:txBody>
                    <a:bodyPr/>
                    <a:lstStyle/>
                    <a:p>
                      <a:pPr algn="l" fontAlgn="t"/>
                      <a:r>
                        <a:rPr lang="ru-RU" b="0"/>
                        <a:t>1,58</a:t>
                      </a:r>
                    </a:p>
                  </a:txBody>
                  <a:tcPr marL="60960" marR="60960" marT="60960" marB="60960"/>
                </a:tc>
                <a:tc>
                  <a:txBody>
                    <a:bodyPr/>
                    <a:lstStyle/>
                    <a:p>
                      <a:pPr algn="l" fontAlgn="t"/>
                      <a:r>
                        <a:rPr lang="ru-RU" b="0"/>
                        <a:t>60,6%</a:t>
                      </a:r>
                    </a:p>
                  </a:txBody>
                  <a:tcPr marL="60960" marR="60960" marT="60960" marB="60960"/>
                </a:tc>
                <a:tc>
                  <a:txBody>
                    <a:bodyPr/>
                    <a:lstStyle/>
                    <a:p>
                      <a:pPr algn="l" fontAlgn="t"/>
                      <a:r>
                        <a:rPr lang="ru-RU" b="0"/>
                        <a:t>39,4%</a:t>
                      </a:r>
                    </a:p>
                  </a:txBody>
                  <a:tcPr marL="60960" marR="60960" marT="60960" marB="60960"/>
                </a:tc>
              </a:tr>
              <a:tr h="1257300">
                <a:tc>
                  <a:txBody>
                    <a:bodyPr/>
                    <a:lstStyle/>
                    <a:p>
                      <a:pPr algn="l" fontAlgn="t"/>
                      <a:r>
                        <a:rPr lang="ru-RU" b="0"/>
                        <a:t>Новичок</a:t>
                      </a:r>
                    </a:p>
                  </a:txBody>
                  <a:tcPr marL="60960" marR="60960" marT="60960" marB="60960"/>
                </a:tc>
                <a:tc>
                  <a:txBody>
                    <a:bodyPr/>
                    <a:lstStyle/>
                    <a:p>
                      <a:pPr algn="l" fontAlgn="t"/>
                      <a:r>
                        <a:rPr lang="ru-RU" b="0"/>
                        <a:t>4,54</a:t>
                      </a:r>
                    </a:p>
                  </a:txBody>
                  <a:tcPr marL="60960" marR="60960" marT="60960" marB="60960"/>
                </a:tc>
                <a:tc>
                  <a:txBody>
                    <a:bodyPr/>
                    <a:lstStyle/>
                    <a:p>
                      <a:pPr algn="l" fontAlgn="t"/>
                      <a:r>
                        <a:rPr lang="ru-RU" b="0"/>
                        <a:t>2,65</a:t>
                      </a:r>
                    </a:p>
                  </a:txBody>
                  <a:tcPr marL="60960" marR="60960" marT="60960" marB="60960"/>
                </a:tc>
                <a:tc>
                  <a:txBody>
                    <a:bodyPr/>
                    <a:lstStyle/>
                    <a:p>
                      <a:pPr algn="l" fontAlgn="t"/>
                      <a:r>
                        <a:rPr lang="ru-RU" b="0"/>
                        <a:t>1,89</a:t>
                      </a:r>
                    </a:p>
                  </a:txBody>
                  <a:tcPr marL="60960" marR="60960" marT="60960" marB="60960"/>
                </a:tc>
                <a:tc>
                  <a:txBody>
                    <a:bodyPr/>
                    <a:lstStyle/>
                    <a:p>
                      <a:pPr algn="l" fontAlgn="t"/>
                      <a:r>
                        <a:rPr lang="ru-RU" b="0"/>
                        <a:t>58,4%</a:t>
                      </a:r>
                    </a:p>
                  </a:txBody>
                  <a:tcPr marL="60960" marR="60960" marT="60960" marB="60960"/>
                </a:tc>
                <a:tc>
                  <a:txBody>
                    <a:bodyPr/>
                    <a:lstStyle/>
                    <a:p>
                      <a:pPr algn="l" fontAlgn="t"/>
                      <a:r>
                        <a:rPr lang="ru-RU" b="0" dirty="0"/>
                        <a:t>41,6%</a:t>
                      </a:r>
                    </a:p>
                  </a:txBody>
                  <a:tcPr marL="60960" marR="60960" marT="60960" marB="60960"/>
                </a:tc>
              </a:tr>
            </a:tbl>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1143000"/>
          </a:xfrm>
        </p:spPr>
        <p:txBody>
          <a:bodyPr>
            <a:normAutofit/>
          </a:bodyPr>
          <a:lstStyle/>
          <a:p>
            <a:pPr algn="ctr"/>
            <a:r>
              <a:rPr lang="ru-RU" sz="6600" dirty="0" smtClean="0"/>
              <a:t>Конец</a:t>
            </a:r>
            <a:endParaRPr lang="ru-RU" sz="6600" dirty="0"/>
          </a:p>
        </p:txBody>
      </p:sp>
      <p:pic>
        <p:nvPicPr>
          <p:cNvPr id="23554" name="Picture 2" descr="https://avatars.mds.yandex.net/get-pdb/901820/42259e86-6449-41e8-8519-1d1b66516133/s1200"/>
          <p:cNvPicPr>
            <a:picLocks noChangeAspect="1" noChangeArrowheads="1"/>
          </p:cNvPicPr>
          <p:nvPr/>
        </p:nvPicPr>
        <p:blipFill>
          <a:blip r:embed="rId3" cstate="print"/>
          <a:srcRect/>
          <a:stretch>
            <a:fillRect/>
          </a:stretch>
        </p:blipFill>
        <p:spPr bwMode="auto">
          <a:xfrm>
            <a:off x="228600" y="1371600"/>
            <a:ext cx="7896570" cy="5257800"/>
          </a:xfrm>
          <a:prstGeom prst="rect">
            <a:avLst/>
          </a:prstGeom>
          <a:noFill/>
        </p:spPr>
      </p:pic>
    </p:spTree>
  </p:cSld>
  <p:clrMapOvr>
    <a:masterClrMapping/>
  </p:clrMapOvr>
  <p:transition>
    <p:wipe dir="r"/>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Бег с барьерами </a:t>
            </a:r>
            <a:r>
              <a:rPr lang="ru-RU" baseline="30000" dirty="0" smtClean="0"/>
              <a:t>(</a:t>
            </a:r>
            <a:r>
              <a:rPr lang="ru-RU" dirty="0" smtClean="0"/>
              <a:t>барьерный бег) -</a:t>
            </a:r>
            <a:endParaRPr lang="ru-RU" dirty="0"/>
          </a:p>
        </p:txBody>
      </p:sp>
      <p:sp>
        <p:nvSpPr>
          <p:cNvPr id="3" name="Содержимое 2"/>
          <p:cNvSpPr>
            <a:spLocks noGrp="1"/>
          </p:cNvSpPr>
          <p:nvPr>
            <p:ph idx="1"/>
          </p:nvPr>
        </p:nvSpPr>
        <p:spPr/>
        <p:txBody>
          <a:bodyPr>
            <a:normAutofit/>
          </a:bodyPr>
          <a:lstStyle/>
          <a:p>
            <a:pPr>
              <a:buNone/>
            </a:pPr>
            <a:r>
              <a:rPr lang="ru-RU" dirty="0" smtClean="0"/>
              <a:t> 	</a:t>
            </a:r>
            <a:r>
              <a:rPr lang="ru-RU" sz="3600" dirty="0" smtClean="0"/>
              <a:t>совокупность легкоатлетических дисциплин, где спортсмены соревнуются в спринтерских видах бега, по ходу которого спортсменам необходимо преодолевать барьеры. Не путать с бегом с препятствиями.</a:t>
            </a:r>
            <a:endParaRPr lang="ru-RU" sz="36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чем изюминка барьерного бега?</a:t>
            </a:r>
            <a:endParaRPr lang="ru-RU" dirty="0"/>
          </a:p>
        </p:txBody>
      </p:sp>
      <p:sp>
        <p:nvSpPr>
          <p:cNvPr id="3" name="Содержимое 2"/>
          <p:cNvSpPr>
            <a:spLocks noGrp="1"/>
          </p:cNvSpPr>
          <p:nvPr>
            <p:ph idx="1"/>
          </p:nvPr>
        </p:nvSpPr>
        <p:spPr/>
        <p:txBody>
          <a:bodyPr/>
          <a:lstStyle/>
          <a:p>
            <a:r>
              <a:rPr lang="ru-RU" dirty="0" smtClean="0"/>
              <a:t>Барьерным бегом принято считать спринтерские дисциплины легкой атлетики с преодолением барьеров. Наибольшее число олимпийских и мировых рекордов в барьерном беге установлено спортсменами из США. Следует отметить российскую </a:t>
            </a:r>
            <a:r>
              <a:rPr lang="ru-RU" dirty="0" err="1" smtClean="0"/>
              <a:t>атлетку</a:t>
            </a:r>
            <a:r>
              <a:rPr lang="ru-RU" dirty="0" smtClean="0"/>
              <a:t> Юлию Печенкину, которая установила мировой рекорд на дистанции 400 метров с барьерами еще в 2003 году. Сергей Шубенков тоже показал неплохой результат в беге на дистанции 110 метров с барьерами и стал Чемпионом мира.</a:t>
            </a:r>
            <a:endParaRPr lang="ru-RU"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llasamsonova.ru/wp-content/uploads/barernyj-beg.jpg"/>
          <p:cNvPicPr>
            <a:picLocks noChangeAspect="1" noChangeArrowheads="1"/>
          </p:cNvPicPr>
          <p:nvPr/>
        </p:nvPicPr>
        <p:blipFill>
          <a:blip r:embed="rId2" cstate="print"/>
          <a:srcRect/>
          <a:stretch>
            <a:fillRect/>
          </a:stretch>
        </p:blipFill>
        <p:spPr bwMode="auto">
          <a:xfrm>
            <a:off x="0" y="990600"/>
            <a:ext cx="8175517" cy="51459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Таблица №1. Дисциплины бега с барьерами</a:t>
            </a:r>
            <a:endParaRPr lang="ru-RU" dirty="0"/>
          </a:p>
        </p:txBody>
      </p:sp>
      <p:graphicFrame>
        <p:nvGraphicFramePr>
          <p:cNvPr id="4" name="Содержимое 3"/>
          <p:cNvGraphicFramePr>
            <a:graphicFrameLocks noGrp="1"/>
          </p:cNvGraphicFramePr>
          <p:nvPr>
            <p:ph idx="1"/>
          </p:nvPr>
        </p:nvGraphicFramePr>
        <p:xfrm>
          <a:off x="457200" y="1609724"/>
          <a:ext cx="7239001" cy="4257675"/>
        </p:xfrm>
        <a:graphic>
          <a:graphicData uri="http://schemas.openxmlformats.org/drawingml/2006/table">
            <a:tbl>
              <a:tblPr firstRow="1" bandRow="1">
                <a:tableStyleId>{5C22544A-7EE6-4342-B048-85BDC9FD1C3A}</a:tableStyleId>
              </a:tblPr>
              <a:tblGrid>
                <a:gridCol w="1034143"/>
                <a:gridCol w="1034143"/>
                <a:gridCol w="1034143"/>
                <a:gridCol w="1034143"/>
                <a:gridCol w="1034143"/>
                <a:gridCol w="1034143"/>
                <a:gridCol w="1034143"/>
              </a:tblGrid>
              <a:tr h="1419225">
                <a:tc>
                  <a:txBody>
                    <a:bodyPr/>
                    <a:lstStyle/>
                    <a:p>
                      <a:pPr algn="ctr"/>
                      <a:r>
                        <a:rPr lang="ru-RU" dirty="0" smtClean="0"/>
                        <a:t>№</a:t>
                      </a:r>
                      <a:endParaRPr lang="ru-RU" dirty="0"/>
                    </a:p>
                  </a:txBody>
                  <a:tcPr anchor="ctr"/>
                </a:tc>
                <a:tc>
                  <a:txBody>
                    <a:bodyPr/>
                    <a:lstStyle/>
                    <a:p>
                      <a:pPr algn="ctr"/>
                      <a:r>
                        <a:rPr lang="ru-RU" dirty="0" smtClean="0"/>
                        <a:t>Сезон</a:t>
                      </a:r>
                      <a:endParaRPr lang="ru-RU" dirty="0"/>
                    </a:p>
                  </a:txBody>
                  <a:tcPr anchor="ctr"/>
                </a:tc>
                <a:tc>
                  <a:txBody>
                    <a:bodyPr/>
                    <a:lstStyle/>
                    <a:p>
                      <a:pPr algn="ctr"/>
                      <a:r>
                        <a:rPr lang="ru-RU" dirty="0" smtClean="0"/>
                        <a:t>Единица измерения</a:t>
                      </a:r>
                      <a:endParaRPr lang="ru-RU" dirty="0"/>
                    </a:p>
                  </a:txBody>
                  <a:tcPr anchor="ctr"/>
                </a:tc>
                <a:tc gridSpan="2">
                  <a:txBody>
                    <a:bodyPr/>
                    <a:lstStyle/>
                    <a:p>
                      <a:pPr algn="ctr"/>
                      <a:r>
                        <a:rPr lang="ru-RU" dirty="0" smtClean="0"/>
                        <a:t>Мужчины</a:t>
                      </a:r>
                      <a:endParaRPr lang="ru-RU" dirty="0"/>
                    </a:p>
                  </a:txBody>
                  <a:tcPr anchor="ctr"/>
                </a:tc>
                <a:tc hMerge="1">
                  <a:txBody>
                    <a:bodyPr/>
                    <a:lstStyle/>
                    <a:p>
                      <a:endParaRPr lang="ru-RU" dirty="0"/>
                    </a:p>
                  </a:txBody>
                  <a:tcPr/>
                </a:tc>
                <a:tc gridSpan="2">
                  <a:txBody>
                    <a:bodyPr/>
                    <a:lstStyle/>
                    <a:p>
                      <a:pPr algn="ctr"/>
                      <a:r>
                        <a:rPr lang="ru-RU" dirty="0" smtClean="0"/>
                        <a:t>Женщины</a:t>
                      </a:r>
                      <a:endParaRPr lang="ru-RU" dirty="0"/>
                    </a:p>
                  </a:txBody>
                  <a:tcPr anchor="ctr"/>
                </a:tc>
                <a:tc hMerge="1">
                  <a:txBody>
                    <a:bodyPr/>
                    <a:lstStyle/>
                    <a:p>
                      <a:endParaRPr lang="ru-RU" dirty="0"/>
                    </a:p>
                  </a:txBody>
                  <a:tcPr/>
                </a:tc>
              </a:tr>
              <a:tr h="1419225">
                <a:tc>
                  <a:txBody>
                    <a:bodyPr/>
                    <a:lstStyle/>
                    <a:p>
                      <a:pPr algn="ctr"/>
                      <a:r>
                        <a:rPr lang="ru-RU" dirty="0" smtClean="0"/>
                        <a:t>1</a:t>
                      </a:r>
                      <a:endParaRPr lang="ru-RU" dirty="0"/>
                    </a:p>
                  </a:txBody>
                  <a:tcPr anchor="ctr"/>
                </a:tc>
                <a:tc>
                  <a:txBody>
                    <a:bodyPr/>
                    <a:lstStyle/>
                    <a:p>
                      <a:pPr algn="ctr"/>
                      <a:r>
                        <a:rPr lang="ru-RU" dirty="0" smtClean="0"/>
                        <a:t>Летняя</a:t>
                      </a:r>
                      <a:endParaRPr lang="ru-RU" dirty="0"/>
                    </a:p>
                  </a:txBody>
                  <a:tcPr anchor="ctr"/>
                </a:tc>
                <a:tc>
                  <a:txBody>
                    <a:bodyPr/>
                    <a:lstStyle/>
                    <a:p>
                      <a:pPr algn="ctr"/>
                      <a:r>
                        <a:rPr lang="ru-RU" dirty="0" smtClean="0"/>
                        <a:t>Метры</a:t>
                      </a:r>
                      <a:endParaRPr lang="ru-RU" dirty="0"/>
                    </a:p>
                  </a:txBody>
                  <a:tcPr anchor="ctr"/>
                </a:tc>
                <a:tc>
                  <a:txBody>
                    <a:bodyPr/>
                    <a:lstStyle/>
                    <a:p>
                      <a:pPr algn="ctr"/>
                      <a:r>
                        <a:rPr lang="ru-RU" dirty="0" smtClean="0"/>
                        <a:t>110</a:t>
                      </a:r>
                      <a:endParaRPr lang="ru-RU" dirty="0"/>
                    </a:p>
                  </a:txBody>
                  <a:tcPr anchor="ctr"/>
                </a:tc>
                <a:tc>
                  <a:txBody>
                    <a:bodyPr/>
                    <a:lstStyle/>
                    <a:p>
                      <a:pPr algn="ctr"/>
                      <a:r>
                        <a:rPr lang="ru-RU" dirty="0" smtClean="0"/>
                        <a:t>400</a:t>
                      </a:r>
                      <a:endParaRPr lang="ru-RU" dirty="0"/>
                    </a:p>
                  </a:txBody>
                  <a:tcPr anchor="ctr"/>
                </a:tc>
                <a:tc>
                  <a:txBody>
                    <a:bodyPr/>
                    <a:lstStyle/>
                    <a:p>
                      <a:pPr algn="ctr"/>
                      <a:r>
                        <a:rPr lang="ru-RU" dirty="0" smtClean="0"/>
                        <a:t>100</a:t>
                      </a:r>
                      <a:endParaRPr lang="ru-RU" dirty="0"/>
                    </a:p>
                  </a:txBody>
                  <a:tcPr anchor="ctr"/>
                </a:tc>
                <a:tc>
                  <a:txBody>
                    <a:bodyPr/>
                    <a:lstStyle/>
                    <a:p>
                      <a:pPr algn="ctr"/>
                      <a:r>
                        <a:rPr lang="ru-RU" dirty="0" smtClean="0"/>
                        <a:t>400</a:t>
                      </a:r>
                      <a:endParaRPr lang="ru-RU" dirty="0"/>
                    </a:p>
                  </a:txBody>
                  <a:tcPr anchor="ctr"/>
                </a:tc>
              </a:tr>
              <a:tr h="1419225">
                <a:tc>
                  <a:txBody>
                    <a:bodyPr/>
                    <a:lstStyle/>
                    <a:p>
                      <a:pPr algn="ctr"/>
                      <a:r>
                        <a:rPr lang="ru-RU" dirty="0" smtClean="0"/>
                        <a:t>2</a:t>
                      </a:r>
                      <a:endParaRPr lang="ru-RU" dirty="0"/>
                    </a:p>
                  </a:txBody>
                  <a:tcPr anchor="ctr"/>
                </a:tc>
                <a:tc>
                  <a:txBody>
                    <a:bodyPr/>
                    <a:lstStyle/>
                    <a:p>
                      <a:pPr algn="ctr"/>
                      <a:r>
                        <a:rPr lang="ru-RU" dirty="0" smtClean="0"/>
                        <a:t>Зимняя</a:t>
                      </a:r>
                      <a:endParaRPr lang="ru-RU" dirty="0"/>
                    </a:p>
                  </a:txBody>
                  <a:tcPr anchor="ctr"/>
                </a:tc>
                <a:tc>
                  <a:txBody>
                    <a:bodyPr/>
                    <a:lstStyle/>
                    <a:p>
                      <a:pPr algn="ctr"/>
                      <a:r>
                        <a:rPr lang="ru-RU" dirty="0" smtClean="0"/>
                        <a:t>Метры</a:t>
                      </a:r>
                      <a:endParaRPr lang="ru-RU" dirty="0"/>
                    </a:p>
                  </a:txBody>
                  <a:tcPr anchor="ctr"/>
                </a:tc>
                <a:tc>
                  <a:txBody>
                    <a:bodyPr/>
                    <a:lstStyle/>
                    <a:p>
                      <a:pPr algn="ctr"/>
                      <a:r>
                        <a:rPr lang="ru-RU" dirty="0" smtClean="0"/>
                        <a:t>50</a:t>
                      </a:r>
                      <a:endParaRPr lang="ru-RU" dirty="0"/>
                    </a:p>
                  </a:txBody>
                  <a:tcPr anchor="ctr"/>
                </a:tc>
                <a:tc>
                  <a:txBody>
                    <a:bodyPr/>
                    <a:lstStyle/>
                    <a:p>
                      <a:pPr algn="ctr"/>
                      <a:r>
                        <a:rPr lang="ru-RU" dirty="0" smtClean="0"/>
                        <a:t>60</a:t>
                      </a:r>
                      <a:endParaRPr lang="ru-RU" dirty="0"/>
                    </a:p>
                  </a:txBody>
                  <a:tcPr anchor="ctr"/>
                </a:tc>
                <a:tc>
                  <a:txBody>
                    <a:bodyPr/>
                    <a:lstStyle/>
                    <a:p>
                      <a:pPr algn="ctr"/>
                      <a:r>
                        <a:rPr lang="ru-RU" dirty="0" smtClean="0"/>
                        <a:t>50</a:t>
                      </a:r>
                      <a:endParaRPr lang="ru-RU" dirty="0"/>
                    </a:p>
                  </a:txBody>
                  <a:tcPr anchor="ctr"/>
                </a:tc>
                <a:tc>
                  <a:txBody>
                    <a:bodyPr/>
                    <a:lstStyle/>
                    <a:p>
                      <a:pPr algn="ctr"/>
                      <a:r>
                        <a:rPr lang="ru-RU" dirty="0" smtClean="0"/>
                        <a:t>60</a:t>
                      </a:r>
                      <a:endParaRPr lang="ru-RU" dirty="0"/>
                    </a:p>
                  </a:txBody>
                  <a:tcPr anchor="ctr"/>
                </a:tc>
              </a:tr>
            </a:tbl>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28600"/>
            <a:ext cx="7239000" cy="4846320"/>
          </a:xfrm>
        </p:spPr>
        <p:txBody>
          <a:bodyPr>
            <a:normAutofit fontScale="92500" lnSpcReduction="10000"/>
          </a:bodyPr>
          <a:lstStyle/>
          <a:p>
            <a:pPr>
              <a:buNone/>
            </a:pPr>
            <a:r>
              <a:rPr lang="ru-RU" dirty="0" smtClean="0"/>
              <a:t>	Роль препятствий выполняют L-образные барьеры. Дело в том, что если смотреть на них сбоку, то они похожи на латинскую букву L. Такая форма позволяет снизить </a:t>
            </a:r>
            <a:r>
              <a:rPr lang="ru-RU" dirty="0" err="1" smtClean="0"/>
              <a:t>травмоопасность</a:t>
            </a:r>
            <a:r>
              <a:rPr lang="ru-RU" dirty="0" smtClean="0"/>
              <a:t> атлетов, в момент падения барьера. Вплоть до 1935 года барьеры имели Т-образную форму. Их было тяжелее сбить, и спортсмены часто падали из-за этого. Сегодня же, сбить барьер намного легче, но спортсмен потеряет драгоценные доли секунды. Чтобы опрокинуть барьер, атлет должен приложить силу 3,6 кг.</a:t>
            </a:r>
          </a:p>
          <a:p>
            <a:r>
              <a:rPr lang="ru-RU" b="1" dirty="0" smtClean="0">
                <a:hlinkClick r:id="rId2"/>
              </a:rPr>
              <a:t/>
            </a:r>
            <a:br>
              <a:rPr lang="ru-RU" b="1" dirty="0" smtClean="0">
                <a:hlinkClick r:id="rId2"/>
              </a:rPr>
            </a:br>
            <a:endParaRPr lang="ru-RU" dirty="0"/>
          </a:p>
        </p:txBody>
      </p:sp>
      <p:pic>
        <p:nvPicPr>
          <p:cNvPr id="5122" name="Picture 2" descr="https://life4health.ru/wp-content/uploads/2014/07/Barernyj-beg.-Opredelenie-pravila-tehnika_002_L-obraznyj-barer.jpg"/>
          <p:cNvPicPr>
            <a:picLocks noChangeAspect="1" noChangeArrowheads="1"/>
          </p:cNvPicPr>
          <p:nvPr/>
        </p:nvPicPr>
        <p:blipFill>
          <a:blip r:embed="rId3" cstate="print"/>
          <a:srcRect/>
          <a:stretch>
            <a:fillRect/>
          </a:stretch>
        </p:blipFill>
        <p:spPr bwMode="auto">
          <a:xfrm>
            <a:off x="381000" y="2362200"/>
            <a:ext cx="6629400" cy="41381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Правила барьерного бега</a:t>
            </a:r>
            <a:br>
              <a:rPr lang="ru-RU" dirty="0" smtClean="0"/>
            </a:br>
            <a:endParaRPr lang="ru-RU" dirty="0"/>
          </a:p>
        </p:txBody>
      </p:sp>
      <p:sp>
        <p:nvSpPr>
          <p:cNvPr id="3" name="Содержимое 2"/>
          <p:cNvSpPr>
            <a:spLocks noGrp="1"/>
          </p:cNvSpPr>
          <p:nvPr>
            <p:ph idx="1"/>
          </p:nvPr>
        </p:nvSpPr>
        <p:spPr>
          <a:xfrm>
            <a:off x="0" y="914400"/>
            <a:ext cx="8305800" cy="5715000"/>
          </a:xfrm>
        </p:spPr>
        <p:txBody>
          <a:bodyPr>
            <a:normAutofit fontScale="92500" lnSpcReduction="10000"/>
          </a:bodyPr>
          <a:lstStyle/>
          <a:p>
            <a:r>
              <a:rPr lang="ru-RU" sz="1800" dirty="0" smtClean="0"/>
              <a:t>Прежде чем разбирать технику и другие особенности бега с барьерами, следует ознакомиться с его правилами. Что касается бега по основной дистанции, то здесь различия в правилах с гладким бегом практически отсутствуют. Атлет должен стартовать по сигналу и двигаться к финишной черте строго по своей дорожке. В случае если спортсмен намеренно выбежит за пределы своей дорожки или опрокинет на соседнею барьер, то</a:t>
            </a:r>
          </a:p>
          <a:p>
            <a:pPr>
              <a:buNone/>
            </a:pPr>
            <a:r>
              <a:rPr lang="ru-RU" sz="1800" smtClean="0"/>
              <a:t>	 </a:t>
            </a:r>
            <a:r>
              <a:rPr lang="ru-RU" sz="1800" dirty="0" smtClean="0"/>
              <a:t>к нему будут применены дисциплинарные взыскания.</a:t>
            </a:r>
          </a:p>
          <a:p>
            <a:r>
              <a:rPr lang="ru-RU" sz="1800" dirty="0" smtClean="0"/>
              <a:t>Есть ряд нехитрых правил и касательно преодоления барьеров. В первую очередь, спортсмен должен обязательно полностью перешагнуть препятствие, а значит, запрещается проносить ногу сбоку барьера. Несмотря на то, что ронять барьер не запрещается правилами, ведь спортсмен и так теряет на этом время, намеренное сбивание барьера запрещено. Кстати, второе правило появилось относительно недавно. Раньше ронять барьер запрещалось правилами и засчитывались только «чистые» забеги. Когда судьи поняли, что при задевании барьера атлет теряет время, это правило отменили. Но почти сразу же после отмены этого правила, некоторые атлеты стали намеренно сбивать барьеры руками и ногами. После этого и был введен настоящий запрет на специальное опрокидывание барьеров.</a:t>
            </a:r>
          </a:p>
          <a:p>
            <a:r>
              <a:rPr lang="ru-RU" sz="1800" dirty="0" smtClean="0"/>
              <a:t>В зависимости от дистанции и пола атлетов существуют различия в расстановке барьеров по дистанции. На протяжении всей дистанции они расставляются равномерно. Для забегов на 50, 60, 100 и 110 метров по прямой, а для 400 метров по всему кругу.</a:t>
            </a:r>
          </a:p>
          <a:p>
            <a:endParaRPr lang="ru-RU" sz="18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7391400" cy="457200"/>
          </a:xfrm>
        </p:spPr>
        <p:txBody>
          <a:bodyPr>
            <a:noAutofit/>
          </a:bodyPr>
          <a:lstStyle/>
          <a:p>
            <a:r>
              <a:rPr lang="ru-RU" sz="2800" dirty="0" smtClean="0"/>
              <a:t>Техника барьерного бега</a:t>
            </a:r>
            <a:r>
              <a:rPr lang="ru-RU" sz="1600" dirty="0" smtClean="0"/>
              <a:t/>
            </a:r>
            <a:br>
              <a:rPr lang="ru-RU" sz="1600" dirty="0" smtClean="0"/>
            </a:br>
            <a:endParaRPr lang="ru-RU" sz="1600" dirty="0"/>
          </a:p>
        </p:txBody>
      </p:sp>
      <p:sp>
        <p:nvSpPr>
          <p:cNvPr id="5" name="Содержимое 4"/>
          <p:cNvSpPr>
            <a:spLocks noGrp="1"/>
          </p:cNvSpPr>
          <p:nvPr>
            <p:ph idx="1"/>
          </p:nvPr>
        </p:nvSpPr>
        <p:spPr>
          <a:xfrm>
            <a:off x="0" y="685800"/>
            <a:ext cx="8305800" cy="5943600"/>
          </a:xfrm>
        </p:spPr>
        <p:txBody>
          <a:bodyPr>
            <a:normAutofit fontScale="55000" lnSpcReduction="20000"/>
          </a:bodyPr>
          <a:lstStyle/>
          <a:p>
            <a:r>
              <a:rPr lang="ru-RU" sz="2500" dirty="0" smtClean="0"/>
              <a:t>Барьерный бег намного сложнее гладких дистанций в техническом плане. Барьерист должен не только технично бежать, но и уметь правильно преодолевать препятствия. Техника барьерного бега состоит из 4 главных элементов или этапов:</a:t>
            </a:r>
          </a:p>
          <a:p>
            <a:r>
              <a:rPr lang="ru-RU" sz="2500" b="1" dirty="0" smtClean="0"/>
              <a:t>1 Этап: Старт и разгон</a:t>
            </a:r>
            <a:endParaRPr lang="ru-RU" sz="2500" dirty="0" smtClean="0"/>
          </a:p>
          <a:p>
            <a:r>
              <a:rPr lang="ru-RU" sz="2500" dirty="0" smtClean="0"/>
              <a:t>На этом этапе атлет должен принять правильное положение на старте и набрать максимальную скорость за первые 13 или 45 метров, в зависимости от дистанции. На 4-5 шаг спортсмен должен выпрямить корпус и приготовиться к преодолению первого барьера. Фаза старта и разгона заканчивается примерно за 2 метра до барьера и в момент выноса маховой ноги.</a:t>
            </a:r>
          </a:p>
          <a:p>
            <a:r>
              <a:rPr lang="ru-RU" sz="2500" b="1" dirty="0" smtClean="0"/>
              <a:t>2 Этап: Преодоление первого барьера</a:t>
            </a:r>
            <a:endParaRPr lang="ru-RU" sz="2500" dirty="0" smtClean="0"/>
          </a:p>
          <a:p>
            <a:r>
              <a:rPr lang="ru-RU" sz="2500" dirty="0" smtClean="0"/>
              <a:t>Именно от качества его преодоления в большей мере будет зависеть успех в забеге. Именно после первого барьера задается ритм всего забега, который необходимо поддерживать на протяжении всей дистанции. Некоторые считают, что барьерный бег – это перепрыгивание через препятствие, но это не так. Среди профессиональных спортсменов можно услышать только выражение «преодоление барьера» или «перешагивание».</a:t>
            </a:r>
          </a:p>
          <a:p>
            <a:r>
              <a:rPr lang="ru-RU" sz="2500" dirty="0" smtClean="0"/>
              <a:t>Главной задачей атлета во время толчка ногой является не выпрыгивание вверх, а максимальное продвижение вперед. Преодоление барьера осуществляется не за счет прыжка, а за счет переноса маховой ноги через препятствие. Для этого барьеристы обязаны уделять очень много тренировочного времени растяжке, ведь без нее даже самые длинноногие и высокие атлеты не смогут перешагнуть через барьер. Непосредственное преодоление барьера выполняется в 3 этапа.</a:t>
            </a:r>
          </a:p>
          <a:p>
            <a:r>
              <a:rPr lang="ru-RU" sz="2500" dirty="0" smtClean="0"/>
              <a:t>Первый называют атакой. На этом этапе маховая нога поднимается и затем выпрямляется так, чтобы бедро было параллельно горизонтальной плоскости. Для удачной атаки барьера расстояние толчковой ноги до него должно составлять примерно 2 метра. Переход через перекладину осуществляется путем отрыва толчковой ноги и переноса ее через перекладину. В этот момент маховая нога направляется вниз.</a:t>
            </a:r>
          </a:p>
          <a:p>
            <a:r>
              <a:rPr lang="ru-RU" sz="2500" dirty="0" smtClean="0"/>
              <a:t>Сход должен осуществляться на носок с дальнейшим перекатом на пятку. В этот момент следует стараться не наклонять корпус тела назад, а держать его прямо. В противном случае, будет сильно падение скорости. Если все фазы преодоления препятствия были выполнены правильно, то контакт маховой ноги с дорожкой будет примерно в 130 см от барьера. Причем первый шаг после барьера должен быть самый короткий.</a:t>
            </a:r>
          </a:p>
          <a:p>
            <a:endParaRPr lang="ru-RU"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livesport.ru/l/photo/rio2016/2016/08/18/100m_hurdles_women/picture.jpg?1471492160"/>
          <p:cNvPicPr>
            <a:picLocks noChangeAspect="1" noChangeArrowheads="1"/>
          </p:cNvPicPr>
          <p:nvPr/>
        </p:nvPicPr>
        <p:blipFill>
          <a:blip r:embed="rId2" cstate="print"/>
          <a:srcRect/>
          <a:stretch>
            <a:fillRect/>
          </a:stretch>
        </p:blipFill>
        <p:spPr bwMode="auto">
          <a:xfrm>
            <a:off x="0" y="0"/>
            <a:ext cx="6806628" cy="4038600"/>
          </a:xfrm>
          <a:prstGeom prst="rect">
            <a:avLst/>
          </a:prstGeom>
          <a:noFill/>
        </p:spPr>
      </p:pic>
      <p:pic>
        <p:nvPicPr>
          <p:cNvPr id="2052" name="Picture 4" descr="https://s-cdn.sportbox.ru/images/styles/upload/fp_fotos/cb/9b/la512.jpg"/>
          <p:cNvPicPr>
            <a:picLocks noChangeAspect="1" noChangeArrowheads="1"/>
          </p:cNvPicPr>
          <p:nvPr/>
        </p:nvPicPr>
        <p:blipFill>
          <a:blip r:embed="rId3" cstate="print"/>
          <a:srcRect/>
          <a:stretch>
            <a:fillRect/>
          </a:stretch>
        </p:blipFill>
        <p:spPr bwMode="auto">
          <a:xfrm>
            <a:off x="4343400" y="-1"/>
            <a:ext cx="4800600" cy="2676897"/>
          </a:xfrm>
          <a:prstGeom prst="rect">
            <a:avLst/>
          </a:prstGeom>
          <a:noFill/>
        </p:spPr>
      </p:pic>
      <p:pic>
        <p:nvPicPr>
          <p:cNvPr id="2056" name="Picture 8" descr="https://beginogi.ru/wp-content/uploads/2016/09/barernuj-beg.jpg"/>
          <p:cNvPicPr>
            <a:picLocks noChangeAspect="1" noChangeArrowheads="1"/>
          </p:cNvPicPr>
          <p:nvPr/>
        </p:nvPicPr>
        <p:blipFill>
          <a:blip r:embed="rId4" cstate="print"/>
          <a:srcRect/>
          <a:stretch>
            <a:fillRect/>
          </a:stretch>
        </p:blipFill>
        <p:spPr bwMode="auto">
          <a:xfrm>
            <a:off x="0" y="1981200"/>
            <a:ext cx="7311629" cy="4876800"/>
          </a:xfrm>
          <a:prstGeom prst="rect">
            <a:avLst/>
          </a:prstGeom>
          <a:noFill/>
        </p:spPr>
      </p:pic>
      <p:pic>
        <p:nvPicPr>
          <p:cNvPr id="2058" name="Picture 10" descr="https://avatars.mds.yandex.net/get-pdb/234183/910eba78-7496-445c-8c41-600241fdd72e/s1200?webp=false"/>
          <p:cNvPicPr>
            <a:picLocks noChangeAspect="1" noChangeArrowheads="1"/>
          </p:cNvPicPr>
          <p:nvPr/>
        </p:nvPicPr>
        <p:blipFill>
          <a:blip r:embed="rId5" cstate="print"/>
          <a:srcRect/>
          <a:stretch>
            <a:fillRect/>
          </a:stretch>
        </p:blipFill>
        <p:spPr bwMode="auto">
          <a:xfrm>
            <a:off x="2878915" y="2667000"/>
            <a:ext cx="6265085" cy="4191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down)">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 calcmode="lin" valueType="num">
                                      <p:cBhvr additive="base">
                                        <p:cTn id="17" dur="500" fill="hold"/>
                                        <p:tgtEl>
                                          <p:spTgt spid="2058"/>
                                        </p:tgtEl>
                                        <p:attrNameLst>
                                          <p:attrName>ppt_x</p:attrName>
                                        </p:attrNameLst>
                                      </p:cBhvr>
                                      <p:tavLst>
                                        <p:tav tm="0">
                                          <p:val>
                                            <p:strVal val="#ppt_x"/>
                                          </p:val>
                                        </p:tav>
                                        <p:tav tm="100000">
                                          <p:val>
                                            <p:strVal val="#ppt_x"/>
                                          </p:val>
                                        </p:tav>
                                      </p:tavLst>
                                    </p:anim>
                                    <p:anim calcmode="lin" valueType="num">
                                      <p:cBhvr additive="base">
                                        <p:cTn id="18"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TotalTime>
  <Words>602</Words>
  <Application>Microsoft Office PowerPoint</Application>
  <PresentationFormat>Экран (4:3)</PresentationFormat>
  <Paragraphs>68</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Trebuchet MS</vt:lpstr>
      <vt:lpstr>Wingdings</vt:lpstr>
      <vt:lpstr>Wingdings 2</vt:lpstr>
      <vt:lpstr>Изящная</vt:lpstr>
      <vt:lpstr>Барьерный бег</vt:lpstr>
      <vt:lpstr>Бег с барьерами (барьерный бег) -</vt:lpstr>
      <vt:lpstr>В чем изюминка барьерного бега?</vt:lpstr>
      <vt:lpstr>Презентация PowerPoint</vt:lpstr>
      <vt:lpstr>Таблица №1. Дисциплины бега с барьерами</vt:lpstr>
      <vt:lpstr>Презентация PowerPoint</vt:lpstr>
      <vt:lpstr>Правила барьерного бега </vt:lpstr>
      <vt:lpstr>Техника барьерного бега </vt:lpstr>
      <vt:lpstr>Презентация PowerPoint</vt:lpstr>
      <vt:lpstr>Таблица №3. Преодоление барьера</vt:lpstr>
      <vt:lpstr>Конец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Барьерный бег</dc:title>
  <dc:creator>Кристина</dc:creator>
  <cp:lastModifiedBy>Ильинов ВН</cp:lastModifiedBy>
  <cp:revision>7</cp:revision>
  <dcterms:created xsi:type="dcterms:W3CDTF">2019-05-05T08:23:36Z</dcterms:created>
  <dcterms:modified xsi:type="dcterms:W3CDTF">2024-10-08T07:00:06Z</dcterms:modified>
</cp:coreProperties>
</file>